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67" r:id="rId2"/>
    <p:sldId id="4012" r:id="rId3"/>
    <p:sldId id="4013" r:id="rId4"/>
    <p:sldId id="4014" r:id="rId5"/>
    <p:sldId id="4015" r:id="rId6"/>
    <p:sldId id="4016" r:id="rId7"/>
    <p:sldId id="4017" r:id="rId8"/>
    <p:sldId id="4018" r:id="rId9"/>
    <p:sldId id="4019" r:id="rId10"/>
    <p:sldId id="4020" r:id="rId11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3432" autoAdjust="0"/>
  </p:normalViewPr>
  <p:slideViewPr>
    <p:cSldViewPr showGuides="1">
      <p:cViewPr varScale="1">
        <p:scale>
          <a:sx n="75" d="100"/>
          <a:sy n="75" d="100"/>
        </p:scale>
        <p:origin x="1003" y="53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C299C5-4D72-018D-6756-3DD1A3A21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FE057D2-1F12-7E5E-05E0-A648AC1C15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DAE8ECA-055D-546F-A494-99F2750FA19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5459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1ED51-B9A6-F67A-D243-3A0A457DA2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1375393-AFCA-3480-68E4-103977B5D3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771CF06-AC22-DB51-DF10-148F1AA801E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291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8EE133-732C-FD29-1FA8-27208A5CC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2FA4274-A73A-4E26-EFC3-9ABC74571F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F2AA398-7E20-4046-CFDE-CD2B4D9BF64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3050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12518-F4F1-37A9-D3E5-AAE9A99562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96209838-1F35-7D1F-46B4-4BE5DB7885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82E7F1F-B4D3-D6FE-39F6-E560EA9BABC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922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FCB7FB-7AAD-3230-A759-56A2F4B287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C0524C6-1447-E5BC-8410-3A0E5021EA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1ADA1D0-4166-A422-DF1E-577CA0B62EA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33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735940-B464-D8A1-F728-6E1F4C775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25D8FC7-890D-06C5-1B25-ECD9A6FA65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508ECB2-CFD7-AC6F-807A-74E0598782E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6066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77A64F-B082-6C45-F6A5-FC61D7D963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093FEF0-10B8-8913-2AF7-B9C4052AFD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6C633ED-C407-8883-A792-3A9D5258765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294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94D5AE-FDF7-A52F-0F90-E52EE31EEF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9C2E3A7E-BA37-AA7E-8B49-F5B26A0759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9A8B923-71FB-4DF2-C76E-C6F5A83B6D7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1277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60226-5622-D00E-9F09-F1EC08BD2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635F376-0907-C087-602F-C490F69AE0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F5FBE50-B4D4-B840-D01A-02D3781FD58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915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FE48B0F9-C7D2-2EDE-8872-73F06439B01A}"/>
              </a:ext>
            </a:extLst>
          </p:cNvPr>
          <p:cNvSpPr txBox="1"/>
          <p:nvPr/>
        </p:nvSpPr>
        <p:spPr>
          <a:xfrm>
            <a:off x="1991715" y="1916895"/>
            <a:ext cx="8496590" cy="2645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6000" b="1" i="1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*</a:t>
            </a:r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　一元二次方程的根</a:t>
            </a:r>
            <a:endParaRPr lang="en-US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与系数的关系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1D772-5D8A-ECB3-38CE-076440A72B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C9398D0-A95E-30B4-1C6D-0130959D93E6}"/>
              </a:ext>
            </a:extLst>
          </p:cNvPr>
          <p:cNvSpPr txBox="1"/>
          <p:nvPr/>
        </p:nvSpPr>
        <p:spPr>
          <a:xfrm>
            <a:off x="695625" y="404790"/>
            <a:ext cx="97926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已知实数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满足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xy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=13,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xy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=42,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38F8458-5B75-5151-BC5A-F6DEEDF2C975}"/>
                  </a:ext>
                </a:extLst>
              </p:cNvPr>
              <p:cNvSpPr txBox="1"/>
              <p:nvPr/>
            </p:nvSpPr>
            <p:spPr>
              <a:xfrm>
                <a:off x="695625" y="934365"/>
                <a:ext cx="10800750" cy="51302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令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x+y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xy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=t.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xy+x+y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y+xy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xy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x+y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42,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∴s+t=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st=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由韦达定理的逆定理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知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是方程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的两个实数根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进而解得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的两个实数根是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6,7,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𝒔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𝟔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𝒕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𝟕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𝒔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𝟕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𝒕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𝟔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𝟔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𝒙𝒚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𝟕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𝟕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𝒙𝒚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𝟔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𝟔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𝒙𝒚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𝟕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+y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x+y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xy=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22;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𝟕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𝒙𝒚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𝟔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+y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x+y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xy=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37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综上所述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+y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22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37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38F8458-5B75-5151-BC5A-F6DEEDF2C9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934365"/>
                <a:ext cx="10800750" cy="5130251"/>
              </a:xfrm>
              <a:prstGeom prst="rect">
                <a:avLst/>
              </a:prstGeom>
              <a:blipFill>
                <a:blip r:embed="rId3"/>
                <a:stretch>
                  <a:fillRect l="-1129" t="-1544" r="-1185" b="-2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1168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560331-FC25-3AA6-4EAC-F6A048316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3.jpeg">
            <a:extLst>
              <a:ext uri="{FF2B5EF4-FFF2-40B4-BE49-F238E27FC236}">
                <a16:creationId xmlns:a16="http://schemas.microsoft.com/office/drawing/2014/main" id="{59A04B2F-C271-6057-9E4A-BFD932B1A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039" y="472331"/>
            <a:ext cx="2706571" cy="39597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936979E-49A1-808E-8525-EC9E86C05F86}"/>
              </a:ext>
            </a:extLst>
          </p:cNvPr>
          <p:cNvSpPr txBox="1"/>
          <p:nvPr/>
        </p:nvSpPr>
        <p:spPr>
          <a:xfrm>
            <a:off x="589035" y="1007800"/>
            <a:ext cx="10656740" cy="1156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的一个根是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则另一个根是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A.6	            B.5	             C.-3	                 D.2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ADDB7BDF-A11C-9595-4684-87541C23304D}"/>
                  </a:ext>
                </a:extLst>
              </p:cNvPr>
              <p:cNvSpPr txBox="1"/>
              <p:nvPr/>
            </p:nvSpPr>
            <p:spPr>
              <a:xfrm>
                <a:off x="561565" y="2497916"/>
                <a:ext cx="10605055" cy="14123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是方程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-4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-3=0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的两根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3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A.2	             B.-2	             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D.-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ADDB7BDF-A11C-9595-4684-87541C233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565" y="2497916"/>
                <a:ext cx="10605055" cy="1412374"/>
              </a:xfrm>
              <a:prstGeom prst="rect">
                <a:avLst/>
              </a:prstGeom>
              <a:blipFill>
                <a:blip r:embed="rId4"/>
                <a:stretch>
                  <a:fillRect l="-1149" t="-1299" b="-47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0C4F076E-D196-7B4F-7B8C-7B181B8E64B3}"/>
                  </a:ext>
                </a:extLst>
              </p:cNvPr>
              <p:cNvSpPr txBox="1"/>
              <p:nvPr/>
            </p:nvSpPr>
            <p:spPr>
              <a:xfrm>
                <a:off x="593955" y="3933035"/>
                <a:ext cx="10446105" cy="19750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若关于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的一元二次方程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有两个根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其中一个根为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则这两根之积为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3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C.1	                 D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0C4F076E-D196-7B4F-7B8C-7B181B8E64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955" y="3933035"/>
                <a:ext cx="10446105" cy="1975028"/>
              </a:xfrm>
              <a:prstGeom prst="rect">
                <a:avLst/>
              </a:prstGeom>
              <a:blipFill>
                <a:blip r:embed="rId5"/>
                <a:stretch>
                  <a:fillRect l="-1167" t="-617" r="-1225" b="-2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7CC0C891-75BC-FBEE-3A41-735E5EBAA6E6}"/>
              </a:ext>
            </a:extLst>
          </p:cNvPr>
          <p:cNvSpPr txBox="1"/>
          <p:nvPr/>
        </p:nvSpPr>
        <p:spPr>
          <a:xfrm>
            <a:off x="9840260" y="1124840"/>
            <a:ext cx="5329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FA761C1-C7A6-8694-731D-1815E1A8D33D}"/>
              </a:ext>
            </a:extLst>
          </p:cNvPr>
          <p:cNvSpPr txBox="1"/>
          <p:nvPr/>
        </p:nvSpPr>
        <p:spPr>
          <a:xfrm>
            <a:off x="8328155" y="2564940"/>
            <a:ext cx="5329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438D3CC-5143-6205-586B-DA37AFF507A1}"/>
              </a:ext>
            </a:extLst>
          </p:cNvPr>
          <p:cNvSpPr txBox="1"/>
          <p:nvPr/>
        </p:nvSpPr>
        <p:spPr>
          <a:xfrm>
            <a:off x="3503820" y="4581080"/>
            <a:ext cx="432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963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4096E-E894-C4E9-346E-7B77DF2729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B9478F6-30FA-F4C7-3A63-96454D4959B3}"/>
              </a:ext>
            </a:extLst>
          </p:cNvPr>
          <p:cNvSpPr txBox="1"/>
          <p:nvPr/>
        </p:nvSpPr>
        <p:spPr>
          <a:xfrm>
            <a:off x="551615" y="476795"/>
            <a:ext cx="10872755" cy="2111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的两个实数根分别是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则一次函数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abx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的图象一定不经过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第一象限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 B.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第二象限</a:t>
            </a:r>
          </a:p>
          <a:p>
            <a:pPr algn="just">
              <a:lnSpc>
                <a:spcPct val="12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第三象限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 D.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第四象限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62AE1F7-0514-71C6-9500-59AFC262BA71}"/>
              </a:ext>
            </a:extLst>
          </p:cNvPr>
          <p:cNvSpPr txBox="1"/>
          <p:nvPr/>
        </p:nvSpPr>
        <p:spPr>
          <a:xfrm>
            <a:off x="551615" y="2708950"/>
            <a:ext cx="11160775" cy="2628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(1)(2025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·重庆南开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-5=0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的两个根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的两个根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的值是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的两个实数根之积为负数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则实数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的取值范围是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421EBD0-C57F-DD68-4D03-2A450DE754A1}"/>
              </a:ext>
            </a:extLst>
          </p:cNvPr>
          <p:cNvSpPr txBox="1"/>
          <p:nvPr/>
        </p:nvSpPr>
        <p:spPr>
          <a:xfrm>
            <a:off x="5519960" y="1074408"/>
            <a:ext cx="5617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6424FBF-A58F-0B3F-F6AE-CCF38F99EF1E}"/>
              </a:ext>
            </a:extLst>
          </p:cNvPr>
          <p:cNvSpPr txBox="1"/>
          <p:nvPr/>
        </p:nvSpPr>
        <p:spPr>
          <a:xfrm>
            <a:off x="2495750" y="3284990"/>
            <a:ext cx="5329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F4F828D-E097-26E2-2146-F869E4671F50}"/>
              </a:ext>
            </a:extLst>
          </p:cNvPr>
          <p:cNvSpPr txBox="1"/>
          <p:nvPr/>
        </p:nvSpPr>
        <p:spPr>
          <a:xfrm>
            <a:off x="10200285" y="3791200"/>
            <a:ext cx="10369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024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C99A92DF-56D1-DFAA-3D8E-6EEE81272FFD}"/>
                  </a:ext>
                </a:extLst>
              </p:cNvPr>
              <p:cNvSpPr txBox="1"/>
              <p:nvPr/>
            </p:nvSpPr>
            <p:spPr>
              <a:xfrm>
                <a:off x="3647830" y="4745538"/>
                <a:ext cx="1008070" cy="712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2800" b="1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0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kumimoji="0" lang="en-US" altLang="zh-CN" sz="2800" b="1" i="0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C99A92DF-56D1-DFAA-3D8E-6EEE81272F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7830" y="4745538"/>
                <a:ext cx="1008070" cy="712631"/>
              </a:xfrm>
              <a:prstGeom prst="rect">
                <a:avLst/>
              </a:prstGeom>
              <a:blipFill>
                <a:blip r:embed="rId3"/>
                <a:stretch>
                  <a:fillRect l="-12048" b="-9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84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B98AA0-40AF-2BDD-EA41-75D09208F7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E17BD85-A673-18CD-A963-36A6AC1D7BD4}"/>
                  </a:ext>
                </a:extLst>
              </p:cNvPr>
              <p:cNvSpPr txBox="1"/>
              <p:nvPr/>
            </p:nvSpPr>
            <p:spPr>
              <a:xfrm>
                <a:off x="695625" y="530966"/>
                <a:ext cx="7632530" cy="11969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已知方程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+6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+3=0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的两实数根为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E17BD85-A673-18CD-A963-36A6AC1D7B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530966"/>
                <a:ext cx="7632530" cy="1196931"/>
              </a:xfrm>
              <a:prstGeom prst="rect">
                <a:avLst/>
              </a:prstGeom>
              <a:blipFill>
                <a:blip r:embed="rId3"/>
                <a:stretch>
                  <a:fillRect l="-1597" t="-6633" b="-10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65A751A-3E94-AA17-5C1C-7FF9680AFE77}"/>
                  </a:ext>
                </a:extLst>
              </p:cNvPr>
              <p:cNvSpPr txBox="1"/>
              <p:nvPr/>
            </p:nvSpPr>
            <p:spPr>
              <a:xfrm>
                <a:off x="695625" y="1923852"/>
                <a:ext cx="4824335" cy="11969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由题意知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65A751A-3E94-AA17-5C1C-7FF9680AFE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1923852"/>
                <a:ext cx="4824335" cy="1196931"/>
              </a:xfrm>
              <a:prstGeom prst="rect">
                <a:avLst/>
              </a:prstGeom>
              <a:blipFill>
                <a:blip r:embed="rId4"/>
                <a:stretch>
                  <a:fillRect l="-2525" t="-7143" b="-10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32E1997A-A5D4-0845-8A43-CC597C112769}"/>
                  </a:ext>
                </a:extLst>
              </p:cNvPr>
              <p:cNvSpPr txBox="1"/>
              <p:nvPr/>
            </p:nvSpPr>
            <p:spPr>
              <a:xfrm>
                <a:off x="6079680" y="1129431"/>
                <a:ext cx="2189020" cy="7182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32E1997A-A5D4-0845-8A43-CC597C1127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9680" y="1129431"/>
                <a:ext cx="2189020" cy="718274"/>
              </a:xfrm>
              <a:prstGeom prst="rect">
                <a:avLst/>
              </a:prstGeom>
              <a:blipFill>
                <a:blip r:embed="rId5"/>
                <a:stretch>
                  <a:fillRect l="-5571" t="-1695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B567F04-8E42-5C03-181A-FE4201F9C7EF}"/>
                  </a:ext>
                </a:extLst>
              </p:cNvPr>
              <p:cNvSpPr txBox="1"/>
              <p:nvPr/>
            </p:nvSpPr>
            <p:spPr>
              <a:xfrm>
                <a:off x="6123402" y="1918116"/>
                <a:ext cx="5372973" cy="14527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endParaRPr lang="en-US" altLang="zh-CN" sz="2800" b="1" i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𝟑𝟔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B567F04-8E42-5C03-181A-FE4201F9C7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3402" y="1918116"/>
                <a:ext cx="5372973" cy="1452705"/>
              </a:xfrm>
              <a:prstGeom prst="rect">
                <a:avLst/>
              </a:prstGeom>
              <a:blipFill>
                <a:blip r:embed="rId6"/>
                <a:stretch>
                  <a:fillRect l="-2268" b="-42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D9C30FDF-26D4-4359-C7DD-C3829A7353C7}"/>
                  </a:ext>
                </a:extLst>
              </p:cNvPr>
              <p:cNvSpPr txBox="1"/>
              <p:nvPr/>
            </p:nvSpPr>
            <p:spPr>
              <a:xfrm>
                <a:off x="726460" y="3465839"/>
                <a:ext cx="6106160" cy="7775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b>
                              <m:sSubPr>
                                <m:ctrlPr>
                                  <a:rPr lang="zh-CN" altLang="zh-CN" sz="280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zh-CN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den>
                        </m:f>
                      </m:e>
                    </m:d>
                    <m:d>
                      <m:d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b>
                              <m:sSubPr>
                                <m:ctrlPr>
                                  <a:rPr lang="zh-CN" altLang="zh-CN" sz="280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zh-CN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D9C30FDF-26D4-4359-C7DD-C3829A7353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460" y="3465839"/>
                <a:ext cx="6106160" cy="777585"/>
              </a:xfrm>
              <a:prstGeom prst="rect">
                <a:avLst/>
              </a:prstGeom>
              <a:blipFill>
                <a:blip r:embed="rId7"/>
                <a:stretch>
                  <a:fillRect l="-1996" b="-23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253E4909-CFCF-135B-139F-A896D943A9D0}"/>
                  </a:ext>
                </a:extLst>
              </p:cNvPr>
              <p:cNvSpPr txBox="1"/>
              <p:nvPr/>
            </p:nvSpPr>
            <p:spPr>
              <a:xfrm>
                <a:off x="726459" y="4581431"/>
                <a:ext cx="6305605" cy="13999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b>
                              <m:sSubPr>
                                <m:ctrlPr>
                                  <a:rPr lang="zh-CN" altLang="zh-CN" sz="2800" b="1" i="1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1" i="1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zh-CN" sz="2800" b="1" i="1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den>
                        </m:f>
                      </m:e>
                    </m:d>
                    <m:d>
                      <m:d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b>
                              <m:sSubPr>
                                <m:ctrlPr>
                                  <a:rPr lang="zh-CN" altLang="zh-CN" sz="2800" b="1" i="1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1" i="1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zh-CN" sz="2800" b="1" i="1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253E4909-CFCF-135B-139F-A896D943A9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459" y="4581431"/>
                <a:ext cx="6305605" cy="1399935"/>
              </a:xfrm>
              <a:prstGeom prst="rect">
                <a:avLst/>
              </a:prstGeom>
              <a:blipFill>
                <a:blip r:embed="rId8"/>
                <a:stretch>
                  <a:fillRect l="-1932" b="-48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0862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653952-0480-13FF-B239-4FB3913F31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4.jpeg">
            <a:extLst>
              <a:ext uri="{FF2B5EF4-FFF2-40B4-BE49-F238E27FC236}">
                <a16:creationId xmlns:a16="http://schemas.microsoft.com/office/drawing/2014/main" id="{81C9B652-1E1E-DCF1-41E9-AF3B41A42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875" y="620805"/>
            <a:ext cx="2706571" cy="3959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A095EF-F52B-2566-C2A4-9B939A282C6F}"/>
                  </a:ext>
                </a:extLst>
              </p:cNvPr>
              <p:cNvSpPr txBox="1"/>
              <p:nvPr/>
            </p:nvSpPr>
            <p:spPr>
              <a:xfrm>
                <a:off x="623620" y="1178832"/>
                <a:ext cx="11088770" cy="26050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·乐山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若关于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的一元二次方程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两根为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C.-6	                  D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A095EF-F52B-2566-C2A4-9B939A282C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1178832"/>
                <a:ext cx="11088770" cy="2605009"/>
              </a:xfrm>
              <a:prstGeom prst="rect">
                <a:avLst/>
              </a:prstGeom>
              <a:blipFill>
                <a:blip r:embed="rId4"/>
                <a:stretch>
                  <a:fillRect l="-1100" r="-935" b="-18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FA94C9A1-EB8D-EF64-D90C-3EB5F9D7B3CD}"/>
              </a:ext>
            </a:extLst>
          </p:cNvPr>
          <p:cNvSpPr txBox="1"/>
          <p:nvPr/>
        </p:nvSpPr>
        <p:spPr>
          <a:xfrm>
            <a:off x="623620" y="4077045"/>
            <a:ext cx="10658004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的两个实数根互为相反数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FBA8DAA-C55A-9AB5-DE80-0A8BC181AC7F}"/>
              </a:ext>
            </a:extLst>
          </p:cNvPr>
          <p:cNvSpPr txBox="1"/>
          <p:nvPr/>
        </p:nvSpPr>
        <p:spPr>
          <a:xfrm>
            <a:off x="2596080" y="2348925"/>
            <a:ext cx="4757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759AD6E-6D38-E0AF-1726-BF1C5F516995}"/>
              </a:ext>
            </a:extLst>
          </p:cNvPr>
          <p:cNvSpPr txBox="1"/>
          <p:nvPr/>
        </p:nvSpPr>
        <p:spPr>
          <a:xfrm>
            <a:off x="2594275" y="4857002"/>
            <a:ext cx="4775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527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5ED814-D186-7A5D-8F84-B2D05084B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B09C8A2-C3BA-94A2-82D7-2A249AE987B0}"/>
                  </a:ext>
                </a:extLst>
              </p:cNvPr>
              <p:cNvSpPr txBox="1"/>
              <p:nvPr/>
            </p:nvSpPr>
            <p:spPr>
              <a:xfrm>
                <a:off x="587617" y="836820"/>
                <a:ext cx="11016765" cy="42228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(1)(2024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·泸州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是一元二次方程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-5=0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的两个实数根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kumimoji="0" lang="en-US" altLang="zh-CN" sz="28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+3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kumimoji="0" lang="en-US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marL="0" marR="0" lvl="0" indent="0" algn="just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是方程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025=0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的两个实数根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则代数式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kumimoji="0" lang="en-US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kumimoji="0" lang="en-US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kumimoji="0" lang="en-US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kumimoji="0" lang="en-US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</a:t>
                </a:r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marL="0" marR="0" lvl="0" indent="0" algn="just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是关于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的方程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-1=0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的两个实数根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zh-CN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kumimoji="0" lang="en-US" altLang="zh-CN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zh-CN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kumimoji="0" lang="en-US" altLang="zh-CN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zh-CN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kumimoji="0" lang="en-US" altLang="zh-CN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zh-CN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kumimoji="0" lang="en-US" altLang="zh-CN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kumimoji="0" lang="en-US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kumimoji="0" lang="en-US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kumimoji="0" lang="en-US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+2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-1,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kumimoji="0" lang="en-US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B09C8A2-C3BA-94A2-82D7-2A249AE987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17" y="836820"/>
                <a:ext cx="11016765" cy="4222823"/>
              </a:xfrm>
              <a:prstGeom prst="rect">
                <a:avLst/>
              </a:prstGeom>
              <a:blipFill>
                <a:blip r:embed="rId3"/>
                <a:stretch>
                  <a:fillRect l="-1106" r="-1106" b="-31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80F9E0EE-E667-944A-1F4A-DF82BCA1CAB5}"/>
              </a:ext>
            </a:extLst>
          </p:cNvPr>
          <p:cNvSpPr txBox="1"/>
          <p:nvPr/>
        </p:nvSpPr>
        <p:spPr>
          <a:xfrm>
            <a:off x="4007855" y="1608555"/>
            <a:ext cx="576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8D482D2-7914-04A0-F095-FAF892A820CF}"/>
              </a:ext>
            </a:extLst>
          </p:cNvPr>
          <p:cNvSpPr txBox="1"/>
          <p:nvPr/>
        </p:nvSpPr>
        <p:spPr>
          <a:xfrm>
            <a:off x="1530815" y="2948231"/>
            <a:ext cx="11089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027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54C6159-47C9-87D4-5863-3EA68FA257EE}"/>
              </a:ext>
            </a:extLst>
          </p:cNvPr>
          <p:cNvSpPr txBox="1"/>
          <p:nvPr/>
        </p:nvSpPr>
        <p:spPr>
          <a:xfrm>
            <a:off x="2783770" y="4464616"/>
            <a:ext cx="504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215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331AE5-E820-E042-DD49-A5C229E4D3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5147384-1A63-8B52-A98F-03A70C3F8473}"/>
              </a:ext>
            </a:extLst>
          </p:cNvPr>
          <p:cNvSpPr txBox="1"/>
          <p:nvPr/>
        </p:nvSpPr>
        <p:spPr>
          <a:xfrm>
            <a:off x="551615" y="476795"/>
            <a:ext cx="1065674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·遂宁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-1=0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求证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取何值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方程都有两个不相等的实数根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774AFED-B45F-558E-ADF1-6277B208CBC0}"/>
              </a:ext>
            </a:extLst>
          </p:cNvPr>
          <p:cNvSpPr txBox="1"/>
          <p:nvPr/>
        </p:nvSpPr>
        <p:spPr>
          <a:xfrm>
            <a:off x="551615" y="1494298"/>
            <a:ext cx="97206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2)]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=m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=m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取何值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方程都有两个不相等的实数根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9C8EE627-FB6F-5B96-9BDD-A70C01FF468A}"/>
                  </a:ext>
                </a:extLst>
              </p:cNvPr>
              <p:cNvSpPr txBox="1"/>
              <p:nvPr/>
            </p:nvSpPr>
            <p:spPr>
              <a:xfrm>
                <a:off x="551615" y="2708950"/>
                <a:ext cx="10318415" cy="5510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如果方程的两个实数根为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=9,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9C8EE627-FB6F-5B96-9BDD-A70C01FF46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2708950"/>
                <a:ext cx="10318415" cy="551048"/>
              </a:xfrm>
              <a:prstGeom prst="rect">
                <a:avLst/>
              </a:prstGeom>
              <a:blipFill>
                <a:blip r:embed="rId3"/>
                <a:stretch>
                  <a:fillRect l="-1181" t="-9890" b="-296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9DBC8B42-9F8F-549C-F85F-94B4EA4BDF97}"/>
                  </a:ext>
                </a:extLst>
              </p:cNvPr>
              <p:cNvSpPr txBox="1"/>
              <p:nvPr/>
            </p:nvSpPr>
            <p:spPr>
              <a:xfrm>
                <a:off x="562305" y="3482139"/>
                <a:ext cx="8928620" cy="22745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由根与系数的关系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=m+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=m-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整理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+m-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∴m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9DBC8B42-9F8F-549C-F85F-94B4EA4BDF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305" y="3482139"/>
                <a:ext cx="8928620" cy="2274597"/>
              </a:xfrm>
              <a:prstGeom prst="rect">
                <a:avLst/>
              </a:prstGeom>
              <a:blipFill>
                <a:blip r:embed="rId4"/>
                <a:stretch>
                  <a:fillRect l="-1365" t="-3485" b="-69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508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3B5E78-772B-5E4B-F13A-82567E9A6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5.jpeg">
            <a:extLst>
              <a:ext uri="{FF2B5EF4-FFF2-40B4-BE49-F238E27FC236}">
                <a16:creationId xmlns:a16="http://schemas.microsoft.com/office/drawing/2014/main" id="{83E5E567-1DF6-7F96-7C7D-5F8458E8FF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2639" y="548800"/>
            <a:ext cx="3666722" cy="4679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1B336049-62BE-B49A-B156-48C3AD9573EC}"/>
                  </a:ext>
                </a:extLst>
              </p:cNvPr>
              <p:cNvSpPr txBox="1"/>
              <p:nvPr/>
            </p:nvSpPr>
            <p:spPr>
              <a:xfrm>
                <a:off x="551615" y="1268850"/>
                <a:ext cx="10728745" cy="26084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0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若一个菱形的两条对角线长分别是关于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的一元二次方程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的两个实数根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且其面积为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则该菱形的边长为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20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B.2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C.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𝟏𝟒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D.2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𝟏𝟒</m:t>
                        </m:r>
                      </m:e>
                    </m:rad>
                  </m:oMath>
                </a14:m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1B336049-62BE-B49A-B156-48C3AD9573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1268850"/>
                <a:ext cx="10728745" cy="2608471"/>
              </a:xfrm>
              <a:prstGeom prst="rect">
                <a:avLst/>
              </a:prstGeom>
              <a:blipFill>
                <a:blip r:embed="rId4"/>
                <a:stretch>
                  <a:fillRect l="-1136" r="-1193" b="-56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44ABFDAD-E594-CCCA-FBE3-AF4B0C2B8A83}"/>
              </a:ext>
            </a:extLst>
          </p:cNvPr>
          <p:cNvSpPr txBox="1"/>
          <p:nvPr/>
        </p:nvSpPr>
        <p:spPr>
          <a:xfrm>
            <a:off x="9595375" y="2420930"/>
            <a:ext cx="3888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0586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AA6A2A-19AC-C792-56C7-8B4FA82F42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8AEA3F4-A74B-F60B-14E8-347B9768105E}"/>
                  </a:ext>
                </a:extLst>
              </p:cNvPr>
              <p:cNvSpPr txBox="1"/>
              <p:nvPr/>
            </p:nvSpPr>
            <p:spPr>
              <a:xfrm>
                <a:off x="587617" y="404790"/>
                <a:ext cx="11016766" cy="46390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法国数学家弗朗索瓦·韦达于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1615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年在著作《论方程的识别与订正》中建立了方程根与系数的关系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由于韦达最早发现代数方程的根与系数之间有这种关系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人们把这个关系称为韦达定理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它的内容如下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在一元二次方程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ax</a:t>
                </a:r>
                <a:r>
                  <a:rPr lang="en-US" altLang="zh-CN" sz="2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bx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=0(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≠0)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它的两根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有如下关系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αβ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韦达定理还有逆定理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它的内容如下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如果两数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满足如下关系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αβ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那么这两个数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是方程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ax</a:t>
                </a:r>
                <a:r>
                  <a:rPr lang="en-US" altLang="zh-CN" sz="2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bx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=0(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≠0)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的根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通过韦达定理的逆定理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我们就可以利用两数的和积关系构造一元二次方程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例如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=-3,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=2,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是方程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+3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+2=0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的两个根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请应用上述材料解决以下问题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2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2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是两个不相等的实数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且满足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=4,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2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=4,</a:t>
                </a:r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2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2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8AEA3F4-A74B-F60B-14E8-347B976810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17" y="404790"/>
                <a:ext cx="11016766" cy="4639090"/>
              </a:xfrm>
              <a:prstGeom prst="rect">
                <a:avLst/>
              </a:prstGeom>
              <a:blipFill>
                <a:blip r:embed="rId3"/>
                <a:stretch>
                  <a:fillRect l="-996" t="-1445" r="-940" b="-5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5A037F0-E7BC-4CDD-16A8-B410F4F48626}"/>
                  </a:ext>
                </a:extLst>
              </p:cNvPr>
              <p:cNvSpPr txBox="1"/>
              <p:nvPr/>
            </p:nvSpPr>
            <p:spPr>
              <a:xfrm>
                <a:off x="587617" y="4937235"/>
                <a:ext cx="7380513" cy="10704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由题意知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6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是方程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6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的两个实数根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6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m+n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mn=-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𝒎𝒏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5A037F0-E7BC-4CDD-16A8-B410F4F486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17" y="4937235"/>
                <a:ext cx="7380513" cy="1070421"/>
              </a:xfrm>
              <a:prstGeom prst="rect">
                <a:avLst/>
              </a:prstGeom>
              <a:blipFill>
                <a:blip r:embed="rId4"/>
                <a:stretch>
                  <a:fillRect l="-1486" t="-6250" r="-1321" b="-4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870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1669</TotalTime>
  <Words>1251</Words>
  <Application>Microsoft Office PowerPoint</Application>
  <PresentationFormat>宽屏</PresentationFormat>
  <Paragraphs>69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172</cp:revision>
  <dcterms:created xsi:type="dcterms:W3CDTF">2024-04-24T12:16:00Z</dcterms:created>
  <dcterms:modified xsi:type="dcterms:W3CDTF">2025-03-28T14:37:27Z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